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62" r:id="rId4"/>
    <p:sldId id="263" r:id="rId5"/>
    <p:sldId id="264"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varScale="1">
        <p:scale>
          <a:sx n="74" d="100"/>
          <a:sy n="74" d="100"/>
        </p:scale>
        <p:origin x="-87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801FC72-4CFB-40F1-BC25-E64DC835ACF6}" type="datetimeFigureOut">
              <a:rPr lang="en-US" smtClean="0"/>
              <a:pPr/>
              <a:t>2/10/2009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A10DBA8D-3D1B-45A7-BB11-5022DCA93F25}"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01FC72-4CFB-40F1-BC25-E64DC835ACF6}" type="datetimeFigureOut">
              <a:rPr lang="en-US" smtClean="0"/>
              <a:pPr/>
              <a:t>2/10/2009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0DBA8D-3D1B-45A7-BB11-5022DCA93F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01FC72-4CFB-40F1-BC25-E64DC835ACF6}" type="datetimeFigureOut">
              <a:rPr lang="en-US" smtClean="0"/>
              <a:pPr/>
              <a:t>2/10/2009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0DBA8D-3D1B-45A7-BB11-5022DCA93F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801FC72-4CFB-40F1-BC25-E64DC835ACF6}" type="datetimeFigureOut">
              <a:rPr lang="en-US" smtClean="0"/>
              <a:pPr/>
              <a:t>2/10/2009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0DBA8D-3D1B-45A7-BB11-5022DCA93F25}"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801FC72-4CFB-40F1-BC25-E64DC835ACF6}" type="datetimeFigureOut">
              <a:rPr lang="en-US" smtClean="0"/>
              <a:pPr/>
              <a:t>2/10/2009</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A10DBA8D-3D1B-45A7-BB11-5022DCA93F2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801FC72-4CFB-40F1-BC25-E64DC835ACF6}" type="datetimeFigureOut">
              <a:rPr lang="en-US" smtClean="0"/>
              <a:pPr/>
              <a:t>2/10/2009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0DBA8D-3D1B-45A7-BB11-5022DCA93F25}"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801FC72-4CFB-40F1-BC25-E64DC835ACF6}" type="datetimeFigureOut">
              <a:rPr lang="en-US" smtClean="0"/>
              <a:pPr/>
              <a:t>2/10/2009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0DBA8D-3D1B-45A7-BB11-5022DCA93F25}"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801FC72-4CFB-40F1-BC25-E64DC835ACF6}" type="datetimeFigureOut">
              <a:rPr lang="en-US" smtClean="0"/>
              <a:pPr/>
              <a:t>2/10/2009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0DBA8D-3D1B-45A7-BB11-5022DCA93F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01FC72-4CFB-40F1-BC25-E64DC835ACF6}" type="datetimeFigureOut">
              <a:rPr lang="en-US" smtClean="0"/>
              <a:pPr/>
              <a:t>2/10/2009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0DBA8D-3D1B-45A7-BB11-5022DCA93F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801FC72-4CFB-40F1-BC25-E64DC835ACF6}" type="datetimeFigureOut">
              <a:rPr lang="en-US" smtClean="0"/>
              <a:pPr/>
              <a:t>2/10/2009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0DBA8D-3D1B-45A7-BB11-5022DCA93F25}"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801FC72-4CFB-40F1-BC25-E64DC835ACF6}" type="datetimeFigureOut">
              <a:rPr lang="en-US" smtClean="0"/>
              <a:pPr/>
              <a:t>2/10/2009</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A10DBA8D-3D1B-45A7-BB11-5022DCA93F25}"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B801FC72-4CFB-40F1-BC25-E64DC835ACF6}" type="datetimeFigureOut">
              <a:rPr lang="en-US" smtClean="0"/>
              <a:pPr/>
              <a:t>2/10/2009</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A10DBA8D-3D1B-45A7-BB11-5022DCA93F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lucidcafe.com/library/96jan/king.html"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3200400"/>
            <a:ext cx="6400800" cy="2590800"/>
          </a:xfrm>
        </p:spPr>
        <p:txBody>
          <a:bodyPr>
            <a:normAutofit fontScale="77500" lnSpcReduction="20000"/>
          </a:bodyPr>
          <a:lstStyle/>
          <a:p>
            <a:pPr algn="l"/>
            <a:r>
              <a:rPr lang="en-US" b="1" dirty="0" smtClean="0"/>
              <a:t>Standard 5.2a:Record</a:t>
            </a:r>
            <a:r>
              <a:rPr lang="en-US" b="1" dirty="0"/>
              <a:t>, organize, and display relevant information from multiple sources in systemic ways (e.g., outlines, timelines, graphic organizers, or note cards</a:t>
            </a:r>
            <a:r>
              <a:rPr lang="en-US" b="1" dirty="0" smtClean="0"/>
              <a:t>).</a:t>
            </a:r>
          </a:p>
          <a:p>
            <a:pPr algn="l"/>
            <a:r>
              <a:rPr lang="en-US" b="1" dirty="0" smtClean="0"/>
              <a:t>Standard 5.2c: Analyze and paraphrase or summarize information gathered from a variety of sources into a research paper.</a:t>
            </a:r>
          </a:p>
          <a:p>
            <a:pPr algn="l"/>
            <a:r>
              <a:rPr lang="en-US" b="1" dirty="0" smtClean="0"/>
              <a:t>Standard 5.2e: Identify sources used to gain information.</a:t>
            </a:r>
            <a:endParaRPr lang="en-US" dirty="0"/>
          </a:p>
          <a:p>
            <a:endParaRPr lang="en-US" dirty="0"/>
          </a:p>
        </p:txBody>
      </p:sp>
      <p:sp>
        <p:nvSpPr>
          <p:cNvPr id="2" name="Title 1"/>
          <p:cNvSpPr>
            <a:spLocks noGrp="1"/>
          </p:cNvSpPr>
          <p:nvPr>
            <p:ph type="ctrTitle"/>
          </p:nvPr>
        </p:nvSpPr>
        <p:spPr/>
        <p:txBody>
          <a:bodyPr/>
          <a:lstStyle/>
          <a:p>
            <a:pPr algn="l"/>
            <a:r>
              <a:rPr lang="en-US" dirty="0" smtClean="0"/>
              <a:t>7</a:t>
            </a:r>
            <a:r>
              <a:rPr lang="en-US" baseline="30000" dirty="0" smtClean="0"/>
              <a:t>th</a:t>
            </a:r>
            <a:r>
              <a:rPr lang="en-US" dirty="0" smtClean="0"/>
              <a:t> Grade Martin Luther King Jr. Project</a:t>
            </a:r>
            <a:endParaRPr lang="en-US" dirty="0"/>
          </a:p>
        </p:txBody>
      </p:sp>
      <p:pic>
        <p:nvPicPr>
          <p:cNvPr id="3074" name="Picture 2" descr="C:\Documents and Settings\maxweel\Local Settings\Temporary Internet Files\Content.IE5\C5UFK5QN\MCj03907600000[1].wmf"/>
          <p:cNvPicPr>
            <a:picLocks noChangeAspect="1" noChangeArrowheads="1"/>
          </p:cNvPicPr>
          <p:nvPr/>
        </p:nvPicPr>
        <p:blipFill>
          <a:blip r:embed="rId2"/>
          <a:srcRect/>
          <a:stretch>
            <a:fillRect/>
          </a:stretch>
        </p:blipFill>
        <p:spPr bwMode="auto">
          <a:xfrm>
            <a:off x="7391400" y="4724400"/>
            <a:ext cx="1493215" cy="1908353"/>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000" dirty="0" smtClean="0"/>
              <a:t>“You can avoid any kind of plagiarism by focusing on these key points in your research.”</a:t>
            </a:r>
            <a:endParaRPr lang="en-US" sz="3000" dirty="0"/>
          </a:p>
        </p:txBody>
      </p:sp>
      <p:sp>
        <p:nvSpPr>
          <p:cNvPr id="3" name="Content Placeholder 2"/>
          <p:cNvSpPr>
            <a:spLocks noGrp="1"/>
          </p:cNvSpPr>
          <p:nvPr>
            <p:ph sz="quarter" idx="1"/>
          </p:nvPr>
        </p:nvSpPr>
        <p:spPr/>
        <p:txBody>
          <a:bodyPr>
            <a:normAutofit/>
          </a:bodyPr>
          <a:lstStyle/>
          <a:p>
            <a:r>
              <a:rPr lang="en-US" sz="3000" dirty="0" smtClean="0"/>
              <a:t>Organization</a:t>
            </a:r>
          </a:p>
          <a:p>
            <a:endParaRPr lang="en-US" sz="3000" dirty="0" smtClean="0"/>
          </a:p>
          <a:p>
            <a:r>
              <a:rPr lang="en-US" sz="3000" dirty="0" smtClean="0"/>
              <a:t>Quoting, Paraphrasing &amp; Summarizing</a:t>
            </a:r>
          </a:p>
          <a:p>
            <a:endParaRPr lang="en-US" sz="3000" dirty="0" smtClean="0"/>
          </a:p>
          <a:p>
            <a:r>
              <a:rPr lang="en-US" sz="3000" dirty="0" smtClean="0"/>
              <a:t>Documentation &amp; Citation</a:t>
            </a:r>
            <a:endParaRPr lang="en-US" sz="3000" dirty="0"/>
          </a:p>
        </p:txBody>
      </p:sp>
      <p:pic>
        <p:nvPicPr>
          <p:cNvPr id="2050" name="Picture 2" descr="C:\Documents and Settings\maxweel\Local Settings\Temporary Internet Files\Content.IE5\8D8L634L\MCj04159300000[1].wmf"/>
          <p:cNvPicPr>
            <a:picLocks noChangeAspect="1" noChangeArrowheads="1"/>
          </p:cNvPicPr>
          <p:nvPr/>
        </p:nvPicPr>
        <p:blipFill>
          <a:blip r:embed="rId2"/>
          <a:srcRect/>
          <a:stretch>
            <a:fillRect/>
          </a:stretch>
        </p:blipFill>
        <p:spPr bwMode="auto">
          <a:xfrm>
            <a:off x="5638800" y="3429000"/>
            <a:ext cx="2933700" cy="29337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Organization</a:t>
            </a:r>
            <a:endParaRPr lang="en-US" dirty="0"/>
          </a:p>
        </p:txBody>
      </p:sp>
      <p:sp>
        <p:nvSpPr>
          <p:cNvPr id="6" name="Content Placeholder 5"/>
          <p:cNvSpPr>
            <a:spLocks noGrp="1"/>
          </p:cNvSpPr>
          <p:nvPr>
            <p:ph sz="quarter" idx="1"/>
          </p:nvPr>
        </p:nvSpPr>
        <p:spPr/>
        <p:txBody>
          <a:bodyPr/>
          <a:lstStyle/>
          <a:p>
            <a:r>
              <a:rPr lang="en-US" dirty="0" smtClean="0"/>
              <a:t>As you are collecting your sources, keep track of them and keep them organized so that you can refer back to them when you need them.</a:t>
            </a:r>
          </a:p>
          <a:p>
            <a:r>
              <a:rPr lang="en-US" dirty="0" smtClean="0"/>
              <a:t>One way to do this is to make note cards as you do research.  Write the name of your sources on the note cards as you go.</a:t>
            </a:r>
            <a:endParaRPr lang="en-US" dirty="0"/>
          </a:p>
        </p:txBody>
      </p:sp>
      <p:sp>
        <p:nvSpPr>
          <p:cNvPr id="7" name="Text Box 2"/>
          <p:cNvSpPr txBox="1">
            <a:spLocks noChangeArrowheads="1"/>
          </p:cNvSpPr>
          <p:nvPr/>
        </p:nvSpPr>
        <p:spPr bwMode="auto">
          <a:xfrm>
            <a:off x="1600200" y="3505200"/>
            <a:ext cx="6629400" cy="3124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rPr>
              <a:t>Subject Heading: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rPr>
              <a:t>Facts about the Subject (Summarized or properly quoted):</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rPr>
              <a:t>1.</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rPr>
              <a:t>2.</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rPr>
              <a:t>3.</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chemeClr val="tx1"/>
                </a:solidFill>
                <a:effectLst/>
              </a:rPr>
              <a:t>Your citation</a:t>
            </a:r>
            <a:r>
              <a:rPr kumimoji="0" lang="en-US" sz="1200" b="0" i="0" u="none" strike="noStrike" cap="none" normalizeH="0" baseline="0" dirty="0" smtClean="0">
                <a:ln>
                  <a:noFill/>
                </a:ln>
                <a:solidFill>
                  <a:schemeClr val="tx1"/>
                </a:solidFill>
                <a:effectLst/>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Quoting, Paraphrasing, or Summarizing</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After you have read a source, </a:t>
            </a:r>
            <a:r>
              <a:rPr lang="en-US" dirty="0" smtClean="0"/>
              <a:t>look away from it and </a:t>
            </a:r>
            <a:r>
              <a:rPr lang="en-US" dirty="0" smtClean="0"/>
              <a:t>summarize the main points of that source</a:t>
            </a:r>
            <a:r>
              <a:rPr lang="en-US" dirty="0" smtClean="0"/>
              <a:t>.  Do that with the following passage</a:t>
            </a:r>
            <a:endParaRPr lang="en-US" dirty="0" smtClean="0"/>
          </a:p>
          <a:p>
            <a:r>
              <a:rPr lang="en-US" dirty="0" smtClean="0"/>
              <a:t>Baptist minister and civil rights leader. Born Michael Luther King, Jr., on January 15, 1929 in Atlanta, Georgia. The grandson and son of Baptist ministers, King grew up singing in his church choir. In 1935, his father changed both of their names to Martin to honor the German Protestant. </a:t>
            </a:r>
          </a:p>
          <a:p>
            <a:r>
              <a:rPr lang="en-US" dirty="0" smtClean="0"/>
              <a:t>1.</a:t>
            </a:r>
          </a:p>
          <a:p>
            <a:r>
              <a:rPr lang="en-US" dirty="0" smtClean="0"/>
              <a:t>2.</a:t>
            </a:r>
          </a:p>
          <a:p>
            <a:r>
              <a:rPr lang="en-US" dirty="0" smtClean="0"/>
              <a:t>3.</a:t>
            </a:r>
            <a:endParaRPr lang="en-US" dirty="0"/>
          </a:p>
        </p:txBody>
      </p:sp>
      <p:sp>
        <p:nvSpPr>
          <p:cNvPr id="4" name="Rectangle 3"/>
          <p:cNvSpPr/>
          <p:nvPr/>
        </p:nvSpPr>
        <p:spPr>
          <a:xfrm>
            <a:off x="990600" y="2590800"/>
            <a:ext cx="7696200" cy="1828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Documentation and Citation</a:t>
            </a:r>
            <a:endParaRPr lang="en-US" dirty="0"/>
          </a:p>
        </p:txBody>
      </p:sp>
      <p:sp>
        <p:nvSpPr>
          <p:cNvPr id="3" name="Content Placeholder 2"/>
          <p:cNvSpPr>
            <a:spLocks noGrp="1"/>
          </p:cNvSpPr>
          <p:nvPr>
            <p:ph sz="quarter" idx="1"/>
          </p:nvPr>
        </p:nvSpPr>
        <p:spPr>
          <a:xfrm>
            <a:off x="914400" y="1447800"/>
            <a:ext cx="7772400" cy="4572000"/>
          </a:xfrm>
        </p:spPr>
        <p:txBody>
          <a:bodyPr/>
          <a:lstStyle/>
          <a:p>
            <a:r>
              <a:rPr lang="en-US" dirty="0" smtClean="0"/>
              <a:t>Use MLA style for your citations of your sources.</a:t>
            </a:r>
          </a:p>
          <a:p>
            <a:r>
              <a:rPr lang="en-US" dirty="0" smtClean="0"/>
              <a:t>You will show your citations within your paper and at the end of your paper.</a:t>
            </a:r>
          </a:p>
          <a:p>
            <a:pPr>
              <a:buNone/>
            </a:pPr>
            <a:r>
              <a:rPr lang="en-US" dirty="0" smtClean="0"/>
              <a:t>“Martin Luther King Jr. was once a Baptist minister who preached in many locations throughout the south” (Anderson 122).</a:t>
            </a:r>
            <a:endParaRPr lang="en-US" dirty="0"/>
          </a:p>
        </p:txBody>
      </p:sp>
      <p:sp>
        <p:nvSpPr>
          <p:cNvPr id="4" name="Rounded Rectangular Callout 3"/>
          <p:cNvSpPr/>
          <p:nvPr/>
        </p:nvSpPr>
        <p:spPr>
          <a:xfrm>
            <a:off x="7620000" y="2286000"/>
            <a:ext cx="1295400" cy="685800"/>
          </a:xfrm>
          <a:prstGeom prst="wedgeRoundRectCallout">
            <a:avLst>
              <a:gd name="adj1" fmla="val -37734"/>
              <a:gd name="adj2" fmla="val 10475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Author of the passage</a:t>
            </a:r>
            <a:endParaRPr lang="en-US" dirty="0"/>
          </a:p>
        </p:txBody>
      </p:sp>
      <p:sp>
        <p:nvSpPr>
          <p:cNvPr id="5" name="Rounded Rectangular Callout 4"/>
          <p:cNvSpPr/>
          <p:nvPr/>
        </p:nvSpPr>
        <p:spPr>
          <a:xfrm>
            <a:off x="914400" y="4191000"/>
            <a:ext cx="1981200" cy="1219200"/>
          </a:xfrm>
          <a:prstGeom prst="wedgeRoundRectCallout">
            <a:avLst>
              <a:gd name="adj1" fmla="val -18419"/>
              <a:gd name="adj2" fmla="val -7059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Page number (if there is one) where the information was found</a:t>
            </a:r>
            <a:endParaRPr lang="en-US" dirty="0"/>
          </a:p>
        </p:txBody>
      </p:sp>
      <p:sp>
        <p:nvSpPr>
          <p:cNvPr id="6" name="TextBox 5"/>
          <p:cNvSpPr txBox="1"/>
          <p:nvPr/>
        </p:nvSpPr>
        <p:spPr>
          <a:xfrm>
            <a:off x="2971800" y="5105400"/>
            <a:ext cx="6019800" cy="1292662"/>
          </a:xfrm>
          <a:prstGeom prst="rect">
            <a:avLst/>
          </a:prstGeom>
          <a:noFill/>
        </p:spPr>
        <p:txBody>
          <a:bodyPr wrap="square" rtlCol="0">
            <a:spAutoFit/>
          </a:bodyPr>
          <a:lstStyle/>
          <a:p>
            <a:r>
              <a:rPr lang="en-US" sz="2600" dirty="0" smtClean="0"/>
              <a:t>Anderson, Kathryn. </a:t>
            </a:r>
            <a:r>
              <a:rPr lang="en-US" sz="2600" u="sng" dirty="0" smtClean="0"/>
              <a:t>Martin: His Life</a:t>
            </a:r>
            <a:r>
              <a:rPr lang="en-US" sz="2600" dirty="0" smtClean="0"/>
              <a:t>.  New York:    	</a:t>
            </a:r>
            <a:r>
              <a:rPr lang="en-US" sz="2600" dirty="0" err="1" smtClean="0"/>
              <a:t>Atheneum</a:t>
            </a:r>
            <a:r>
              <a:rPr lang="en-US" sz="2600" dirty="0" smtClean="0"/>
              <a:t> Books for Young Readers, 	1998. </a:t>
            </a:r>
            <a:endParaRPr lang="en-US" sz="2600" dirty="0"/>
          </a:p>
        </p:txBody>
      </p:sp>
      <p:sp>
        <p:nvSpPr>
          <p:cNvPr id="8" name="Rounded Rectangular Callout 7"/>
          <p:cNvSpPr/>
          <p:nvPr/>
        </p:nvSpPr>
        <p:spPr>
          <a:xfrm>
            <a:off x="5181600" y="3886200"/>
            <a:ext cx="2971800" cy="1066800"/>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Citation at the end of your paper in a bibliography</a:t>
            </a:r>
            <a:endParaRPr lang="en-US" dirty="0"/>
          </a:p>
        </p:txBody>
      </p:sp>
      <p:sp>
        <p:nvSpPr>
          <p:cNvPr id="10" name="Flowchart: Process 9"/>
          <p:cNvSpPr/>
          <p:nvPr/>
        </p:nvSpPr>
        <p:spPr>
          <a:xfrm>
            <a:off x="3733800" y="2362200"/>
            <a:ext cx="3048000" cy="5334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Reference within the paper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P spid="6" grpId="0"/>
      <p:bldP spid="8"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hlinkClick r:id="rId2"/>
              </a:rPr>
              <a:t>http://www.lucidcafe.com/library/96jan/king.html</a:t>
            </a:r>
            <a:endParaRPr lang="en-US" dirty="0"/>
          </a:p>
        </p:txBody>
      </p:sp>
      <p:sp>
        <p:nvSpPr>
          <p:cNvPr id="1026" name="Text Box 2"/>
          <p:cNvSpPr txBox="1">
            <a:spLocks noChangeArrowheads="1"/>
          </p:cNvSpPr>
          <p:nvPr/>
        </p:nvSpPr>
        <p:spPr bwMode="auto">
          <a:xfrm>
            <a:off x="533400" y="1371600"/>
            <a:ext cx="8229600" cy="51816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noFill/>
                </a:ln>
                <a:solidFill>
                  <a:schemeClr val="tx1"/>
                </a:solidFill>
                <a:effectLst/>
              </a:rPr>
              <a:t>Subject Heading: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noFill/>
                </a:ln>
                <a:solidFill>
                  <a:schemeClr val="tx1"/>
                </a:solidFill>
                <a:effectLst/>
              </a:rPr>
              <a:t>Facts about the Subject (Summarized or properly quoted):</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noFill/>
                </a:ln>
                <a:solidFill>
                  <a:schemeClr val="tx1"/>
                </a:solidFill>
                <a:effectLst/>
              </a:rPr>
              <a:t>1.</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noFill/>
                </a:ln>
                <a:solidFill>
                  <a:schemeClr val="tx1"/>
                </a:solidFill>
                <a:effectLst/>
              </a:rPr>
              <a:t>2.</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noFill/>
                </a:ln>
                <a:solidFill>
                  <a:schemeClr val="tx1"/>
                </a:solidFill>
                <a:effectLst/>
              </a:rPr>
              <a:t>3.</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noFill/>
                </a:ln>
                <a:solidFill>
                  <a:schemeClr val="tx1"/>
                </a:solidFill>
                <a:effectLst/>
              </a:rPr>
              <a:t>Web Site</a:t>
            </a:r>
            <a:r>
              <a:rPr kumimoji="0" lang="en-US" b="0" i="0" u="none" strike="noStrike" cap="none" normalizeH="0" baseline="0" dirty="0" smtClean="0">
                <a:ln>
                  <a:noFill/>
                </a:ln>
                <a:solidFill>
                  <a:schemeClr val="tx1"/>
                </a:solidFill>
                <a:effectLst/>
              </a:rPr>
              <a:t>: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noFill/>
                </a:ln>
                <a:solidFill>
                  <a:schemeClr val="tx1"/>
                </a:solidFill>
                <a:effectLst/>
              </a:rPr>
              <a:t>Last name, First name of author. Title of Site. Date of last revision. Name of  </a:t>
            </a:r>
            <a:r>
              <a:rPr kumimoji="0" lang="en-US" b="0" i="0" u="none" strike="noStrike" cap="none" normalizeH="0" baseline="0" smtClean="0">
                <a:ln>
                  <a:noFill/>
                </a:ln>
                <a:solidFill>
                  <a:schemeClr val="tx1"/>
                </a:solidFill>
                <a:effectLst/>
              </a:rPr>
              <a:t>sponsoring 	organization</a:t>
            </a:r>
            <a:r>
              <a:rPr kumimoji="0" lang="en-US" b="0" i="0" u="none" strike="noStrike" cap="none" normalizeH="0" baseline="0" dirty="0" smtClean="0">
                <a:ln>
                  <a:noFill/>
                </a:ln>
                <a:solidFill>
                  <a:schemeClr val="tx1"/>
                </a:solidFill>
                <a:effectLst/>
              </a:rPr>
              <a:t>. Day Month Year of access &lt;URL&gt;.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noFill/>
                </a:ln>
                <a:solidFill>
                  <a:schemeClr val="tx1"/>
                </a:solidFill>
                <a:effectLst/>
              </a:rPr>
              <a:t>For example</a:t>
            </a:r>
            <a:r>
              <a:rPr kumimoji="0" lang="en-US" b="0" i="0" u="none" strike="noStrike" cap="none" normalizeH="0" baseline="0" dirty="0" smtClean="0">
                <a:ln>
                  <a:noFill/>
                </a:ln>
                <a:solidFill>
                  <a:schemeClr val="tx1"/>
                </a:solidFill>
                <a:effectLst/>
              </a:rPr>
              <a:t>:	</a:t>
            </a:r>
          </a:p>
          <a:p>
            <a:pPr fontAlgn="base">
              <a:spcBef>
                <a:spcPct val="0"/>
              </a:spcBef>
              <a:spcAft>
                <a:spcPct val="0"/>
              </a:spcAft>
            </a:pPr>
            <a:r>
              <a:rPr lang="en-US" dirty="0" err="1" smtClean="0"/>
              <a:t>Felluga</a:t>
            </a:r>
            <a:r>
              <a:rPr lang="en-US" dirty="0" smtClean="0"/>
              <a:t>, Dino. </a:t>
            </a:r>
            <a:r>
              <a:rPr lang="en-US" u="sng" dirty="0" smtClean="0"/>
              <a:t>Guide to Literary and Critical Theory</a:t>
            </a:r>
            <a:r>
              <a:rPr lang="en-US" dirty="0" smtClean="0"/>
              <a:t>. 28 Nov. 2003. Purdue University. 10 May    	2006 &lt;http://www.cla.purdue.edu/english/theory&gt;.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1052</TotalTime>
  <Words>392</Words>
  <Application>Microsoft Office PowerPoint</Application>
  <PresentationFormat>On-screen Show (4:3)</PresentationFormat>
  <Paragraphs>44</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Equity</vt:lpstr>
      <vt:lpstr>7th Grade Martin Luther King Jr. Project</vt:lpstr>
      <vt:lpstr>“You can avoid any kind of plagiarism by focusing on these key points in your research.”</vt:lpstr>
      <vt:lpstr>Organization</vt:lpstr>
      <vt:lpstr>Quoting, Paraphrasing, or Summarizing</vt:lpstr>
      <vt:lpstr>Documentation and Citation</vt:lpstr>
      <vt:lpstr>http://www.lucidcafe.com/library/96jan/king.html</vt:lpstr>
    </vt:vector>
  </TitlesOfParts>
  <Company>Tulsa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 5.2a</dc:title>
  <dc:creator>maxweel</dc:creator>
  <cp:lastModifiedBy>maxweel</cp:lastModifiedBy>
  <cp:revision>93</cp:revision>
  <dcterms:created xsi:type="dcterms:W3CDTF">2008-09-11T16:12:35Z</dcterms:created>
  <dcterms:modified xsi:type="dcterms:W3CDTF">2009-02-10T20:24:37Z</dcterms:modified>
</cp:coreProperties>
</file>